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54" r:id="rId6"/>
    <p:sldId id="329" r:id="rId7"/>
    <p:sldId id="331" r:id="rId8"/>
    <p:sldId id="345" r:id="rId9"/>
    <p:sldId id="347" r:id="rId10"/>
    <p:sldId id="348" r:id="rId11"/>
    <p:sldId id="349" r:id="rId12"/>
    <p:sldId id="351" r:id="rId13"/>
    <p:sldId id="357" r:id="rId14"/>
    <p:sldId id="358" r:id="rId15"/>
    <p:sldId id="359" r:id="rId16"/>
    <p:sldId id="360"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D099F7-AF5B-4923-9087-E5C0F8C7B0A5}">
          <p14:sldIdLst>
            <p14:sldId id="353"/>
            <p14:sldId id="354"/>
            <p14:sldId id="329"/>
          </p14:sldIdLst>
        </p14:section>
        <p14:section name="Untitled Section" id="{FF04C673-BB2D-4EF7-A233-06B50928D926}">
          <p14:sldIdLst>
            <p14:sldId id="331"/>
            <p14:sldId id="345"/>
            <p14:sldId id="347"/>
            <p14:sldId id="348"/>
            <p14:sldId id="349"/>
            <p14:sldId id="351"/>
            <p14:sldId id="357"/>
            <p14:sldId id="358"/>
            <p14:sldId id="359"/>
            <p14:sldId id="360"/>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88E99-B567-4884-B29A-F00A751E5637}" v="37" dt="2024-09-09T14:38:30.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966" autoAdjust="0"/>
  </p:normalViewPr>
  <p:slideViewPr>
    <p:cSldViewPr snapToGrid="0">
      <p:cViewPr varScale="1">
        <p:scale>
          <a:sx n="80" d="100"/>
          <a:sy n="80" d="100"/>
        </p:scale>
        <p:origin x="48" y="25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eshwari K" userId="61966012eb757910" providerId="LiveId" clId="{670083B1-0456-4D77-97F5-90D40FFD8204}"/>
    <pc:docChg chg="undo custSel addSld delSld modSld modSection modShowInfo">
      <pc:chgData name="Logeshwari K" userId="61966012eb757910" providerId="LiveId" clId="{670083B1-0456-4D77-97F5-90D40FFD8204}" dt="2024-09-07T15:27:28.605" v="137"/>
      <pc:docMkLst>
        <pc:docMk/>
      </pc:docMkLst>
      <pc:sldChg chg="modTransition">
        <pc:chgData name="Logeshwari K" userId="61966012eb757910" providerId="LiveId" clId="{670083B1-0456-4D77-97F5-90D40FFD8204}" dt="2024-09-07T15:25:45.909" v="124"/>
        <pc:sldMkLst>
          <pc:docMk/>
          <pc:sldMk cId="3724599872" sldId="329"/>
        </pc:sldMkLst>
      </pc:sldChg>
      <pc:sldChg chg="modTransition">
        <pc:chgData name="Logeshwari K" userId="61966012eb757910" providerId="LiveId" clId="{670083B1-0456-4D77-97F5-90D40FFD8204}" dt="2024-09-07T15:25:51.241" v="125"/>
        <pc:sldMkLst>
          <pc:docMk/>
          <pc:sldMk cId="3541873986" sldId="331"/>
        </pc:sldMkLst>
      </pc:sldChg>
      <pc:sldChg chg="modAnim">
        <pc:chgData name="Logeshwari K" userId="61966012eb757910" providerId="LiveId" clId="{670083B1-0456-4D77-97F5-90D40FFD8204}" dt="2024-09-07T15:26:03.682" v="126"/>
        <pc:sldMkLst>
          <pc:docMk/>
          <pc:sldMk cId="1902424547" sldId="345"/>
        </pc:sldMkLst>
      </pc:sldChg>
      <pc:sldChg chg="modTransition modAnim">
        <pc:chgData name="Logeshwari K" userId="61966012eb757910" providerId="LiveId" clId="{670083B1-0456-4D77-97F5-90D40FFD8204}" dt="2024-09-07T15:26:23.222" v="129"/>
        <pc:sldMkLst>
          <pc:docMk/>
          <pc:sldMk cId="3013343321" sldId="347"/>
        </pc:sldMkLst>
      </pc:sldChg>
      <pc:sldChg chg="modTransition">
        <pc:chgData name="Logeshwari K" userId="61966012eb757910" providerId="LiveId" clId="{670083B1-0456-4D77-97F5-90D40FFD8204}" dt="2024-09-07T15:26:40.161" v="130"/>
        <pc:sldMkLst>
          <pc:docMk/>
          <pc:sldMk cId="512396665" sldId="348"/>
        </pc:sldMkLst>
      </pc:sldChg>
      <pc:sldChg chg="modTransition">
        <pc:chgData name="Logeshwari K" userId="61966012eb757910" providerId="LiveId" clId="{670083B1-0456-4D77-97F5-90D40FFD8204}" dt="2024-09-07T15:26:47.171" v="131"/>
        <pc:sldMkLst>
          <pc:docMk/>
          <pc:sldMk cId="2069428662" sldId="349"/>
        </pc:sldMkLst>
      </pc:sldChg>
      <pc:sldChg chg="modTransition">
        <pc:chgData name="Logeshwari K" userId="61966012eb757910" providerId="LiveId" clId="{670083B1-0456-4D77-97F5-90D40FFD8204}" dt="2024-09-07T15:26:53.422" v="132"/>
        <pc:sldMkLst>
          <pc:docMk/>
          <pc:sldMk cId="1117481658" sldId="351"/>
        </pc:sldMkLst>
      </pc:sldChg>
      <pc:sldChg chg="add del modTransition">
        <pc:chgData name="Logeshwari K" userId="61966012eb757910" providerId="LiveId" clId="{670083B1-0456-4D77-97F5-90D40FFD8204}" dt="2024-09-07T15:25:16.150" v="120"/>
        <pc:sldMkLst>
          <pc:docMk/>
          <pc:sldMk cId="858159323" sldId="353"/>
        </pc:sldMkLst>
      </pc:sldChg>
      <pc:sldChg chg="modSp mod modTransition modAnim">
        <pc:chgData name="Logeshwari K" userId="61966012eb757910" providerId="LiveId" clId="{670083B1-0456-4D77-97F5-90D40FFD8204}" dt="2024-09-07T15:25:35.367" v="123"/>
        <pc:sldMkLst>
          <pc:docMk/>
          <pc:sldMk cId="433481746" sldId="354"/>
        </pc:sldMkLst>
        <pc:picChg chg="mod">
          <ac:chgData name="Logeshwari K" userId="61966012eb757910" providerId="LiveId" clId="{670083B1-0456-4D77-97F5-90D40FFD8204}" dt="2024-09-07T15:11:02.519" v="64" actId="1076"/>
          <ac:picMkLst>
            <pc:docMk/>
            <pc:sldMk cId="433481746" sldId="354"/>
            <ac:picMk id="8" creationId="{D34D75C6-A35A-52D3-B03F-61494B858038}"/>
          </ac:picMkLst>
        </pc:picChg>
      </pc:sldChg>
      <pc:sldChg chg="modTransition">
        <pc:chgData name="Logeshwari K" userId="61966012eb757910" providerId="LiveId" clId="{670083B1-0456-4D77-97F5-90D40FFD8204}" dt="2024-09-07T15:27:28.605" v="137"/>
        <pc:sldMkLst>
          <pc:docMk/>
          <pc:sldMk cId="438040838" sldId="356"/>
        </pc:sldMkLst>
      </pc:sldChg>
      <pc:sldChg chg="modSp mod modTransition">
        <pc:chgData name="Logeshwari K" userId="61966012eb757910" providerId="LiveId" clId="{670083B1-0456-4D77-97F5-90D40FFD8204}" dt="2024-09-07T15:27:01.188" v="133"/>
        <pc:sldMkLst>
          <pc:docMk/>
          <pc:sldMk cId="561578252" sldId="357"/>
        </pc:sldMkLst>
        <pc:spChg chg="mod">
          <ac:chgData name="Logeshwari K" userId="61966012eb757910" providerId="LiveId" clId="{670083B1-0456-4D77-97F5-90D40FFD8204}" dt="2024-09-07T15:05:35.954" v="4" actId="20577"/>
          <ac:spMkLst>
            <pc:docMk/>
            <pc:sldMk cId="561578252" sldId="357"/>
            <ac:spMk id="11" creationId="{750A971F-0484-AFF2-6299-E70F0FEAC9F1}"/>
          </ac:spMkLst>
        </pc:spChg>
      </pc:sldChg>
      <pc:sldChg chg="modTransition">
        <pc:chgData name="Logeshwari K" userId="61966012eb757910" providerId="LiveId" clId="{670083B1-0456-4D77-97F5-90D40FFD8204}" dt="2024-09-07T15:27:09.367" v="134"/>
        <pc:sldMkLst>
          <pc:docMk/>
          <pc:sldMk cId="1652691825" sldId="358"/>
        </pc:sldMkLst>
      </pc:sldChg>
      <pc:sldChg chg="modTransition">
        <pc:chgData name="Logeshwari K" userId="61966012eb757910" providerId="LiveId" clId="{670083B1-0456-4D77-97F5-90D40FFD8204}" dt="2024-09-07T15:27:13.060" v="135"/>
        <pc:sldMkLst>
          <pc:docMk/>
          <pc:sldMk cId="779967741" sldId="359"/>
        </pc:sldMkLst>
      </pc:sldChg>
      <pc:sldChg chg="modTransition">
        <pc:chgData name="Logeshwari K" userId="61966012eb757910" providerId="LiveId" clId="{670083B1-0456-4D77-97F5-90D40FFD8204}" dt="2024-09-07T15:27:19.674" v="136"/>
        <pc:sldMkLst>
          <pc:docMk/>
          <pc:sldMk cId="1496251802" sldId="360"/>
        </pc:sldMkLst>
      </pc:sldChg>
    </pc:docChg>
  </pc:docChgLst>
  <pc:docChgLst>
    <pc:chgData name="kaviya rajan" userId="bec9362f5bb78ab8" providerId="LiveId" clId="{D8288E99-B567-4884-B29A-F00A751E5637}"/>
    <pc:docChg chg="custSel modSld">
      <pc:chgData name="kaviya rajan" userId="bec9362f5bb78ab8" providerId="LiveId" clId="{D8288E99-B567-4884-B29A-F00A751E5637}" dt="2024-09-09T14:39:40.464" v="161" actId="14100"/>
      <pc:docMkLst>
        <pc:docMk/>
      </pc:docMkLst>
      <pc:sldChg chg="modSp mod">
        <pc:chgData name="kaviya rajan" userId="bec9362f5bb78ab8" providerId="LiveId" clId="{D8288E99-B567-4884-B29A-F00A751E5637}" dt="2024-09-09T14:36:10.454" v="117" actId="122"/>
        <pc:sldMkLst>
          <pc:docMk/>
          <pc:sldMk cId="858159323" sldId="353"/>
        </pc:sldMkLst>
        <pc:spChg chg="mod">
          <ac:chgData name="kaviya rajan" userId="bec9362f5bb78ab8" providerId="LiveId" clId="{D8288E99-B567-4884-B29A-F00A751E5637}" dt="2024-09-09T14:36:10.454" v="117" actId="122"/>
          <ac:spMkLst>
            <pc:docMk/>
            <pc:sldMk cId="858159323" sldId="353"/>
            <ac:spMk id="4" creationId="{F7C09E8F-C241-2F75-70EA-32EC69551E74}"/>
          </ac:spMkLst>
        </pc:spChg>
      </pc:sldChg>
      <pc:sldChg chg="addSp delSp modSp mod">
        <pc:chgData name="kaviya rajan" userId="bec9362f5bb78ab8" providerId="LiveId" clId="{D8288E99-B567-4884-B29A-F00A751E5637}" dt="2024-09-09T14:39:40.464" v="161" actId="14100"/>
        <pc:sldMkLst>
          <pc:docMk/>
          <pc:sldMk cId="1652691825" sldId="358"/>
        </pc:sldMkLst>
        <pc:spChg chg="add mod">
          <ac:chgData name="kaviya rajan" userId="bec9362f5bb78ab8" providerId="LiveId" clId="{D8288E99-B567-4884-B29A-F00A751E5637}" dt="2024-09-09T14:39:23.090" v="157" actId="27636"/>
          <ac:spMkLst>
            <pc:docMk/>
            <pc:sldMk cId="1652691825" sldId="358"/>
            <ac:spMk id="7" creationId="{FF8E9ACF-5438-0956-7960-4A95DA4E822F}"/>
          </ac:spMkLst>
        </pc:spChg>
        <pc:graphicFrameChg chg="add mod">
          <ac:chgData name="kaviya rajan" userId="bec9362f5bb78ab8" providerId="LiveId" clId="{D8288E99-B567-4884-B29A-F00A751E5637}" dt="2024-09-09T14:39:40.464" v="161" actId="14100"/>
          <ac:graphicFrameMkLst>
            <pc:docMk/>
            <pc:sldMk cId="1652691825" sldId="358"/>
            <ac:graphicFrameMk id="2" creationId="{AB3F885E-1943-D38E-E35E-DF786695E02A}"/>
          </ac:graphicFrameMkLst>
        </pc:graphicFrameChg>
        <pc:graphicFrameChg chg="del mod">
          <ac:chgData name="kaviya rajan" userId="bec9362f5bb78ab8" providerId="LiveId" clId="{D8288E99-B567-4884-B29A-F00A751E5637}" dt="2024-09-09T14:38:31.981" v="152" actId="478"/>
          <ac:graphicFrameMkLst>
            <pc:docMk/>
            <pc:sldMk cId="1652691825" sldId="358"/>
            <ac:graphicFrameMk id="8" creationId="{433DC378-7DD1-DF36-779C-DFFACA4B592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ec9362f5bb78ab8/Documents/Custom%20Office%20Templates/employee_data%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EMPLOYEE%20DATA%202%20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 2.xlsx]Sheet1!PivotTable2</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Sheet1!$B$3:$B$4</c:f>
              <c:strCache>
                <c:ptCount val="1"/>
                <c:pt idx="0">
                  <c:v>Exceeds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c:ext xmlns:c16="http://schemas.microsoft.com/office/drawing/2014/chart" uri="{C3380CC4-5D6E-409C-BE32-E72D297353CC}">
              <c16:uniqueId val="{00000000-3CB4-4AD2-9133-D0F8F9CDBEE5}"/>
            </c:ext>
          </c:extLst>
        </c:ser>
        <c:ser>
          <c:idx val="1"/>
          <c:order val="1"/>
          <c:tx>
            <c:strRef>
              <c:f>Sheet1!$C$3:$C$4</c:f>
              <c:strCache>
                <c:ptCount val="1"/>
                <c:pt idx="0">
                  <c:v>Fully Meets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c:ext xmlns:c16="http://schemas.microsoft.com/office/drawing/2014/chart" uri="{C3380CC4-5D6E-409C-BE32-E72D297353CC}">
              <c16:uniqueId val="{00000001-3CB4-4AD2-9133-D0F8F9CDBEE5}"/>
            </c:ext>
          </c:extLst>
        </c:ser>
        <c:ser>
          <c:idx val="2"/>
          <c:order val="2"/>
          <c:tx>
            <c:strRef>
              <c:f>Sheet1!$D$3:$D$4</c:f>
              <c:strCache>
                <c:ptCount val="1"/>
                <c:pt idx="0">
                  <c:v>Needs Improvement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c:ext xmlns:c16="http://schemas.microsoft.com/office/drawing/2014/chart" uri="{C3380CC4-5D6E-409C-BE32-E72D297353CC}">
              <c16:uniqueId val="{00000002-3CB4-4AD2-9133-D0F8F9CDBEE5}"/>
            </c:ext>
          </c:extLst>
        </c:ser>
        <c:ser>
          <c:idx val="3"/>
          <c:order val="3"/>
          <c:tx>
            <c:strRef>
              <c:f>Sheet1!$E$3:$E$4</c:f>
              <c:strCache>
                <c:ptCount val="1"/>
                <c:pt idx="0">
                  <c:v>PIP</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c:ext xmlns:c16="http://schemas.microsoft.com/office/drawing/2014/chart" uri="{C3380CC4-5D6E-409C-BE32-E72D297353CC}">
              <c16:uniqueId val="{00000003-3CB4-4AD2-9133-D0F8F9CDBEE5}"/>
            </c:ext>
          </c:extLst>
        </c:ser>
        <c:dLbls>
          <c:showLegendKey val="0"/>
          <c:showVal val="0"/>
          <c:showCatName val="0"/>
          <c:showSerName val="0"/>
          <c:showPercent val="0"/>
          <c:showBubbleSize val="0"/>
        </c:dLbls>
        <c:gapWidth val="100"/>
        <c:overlap val="-24"/>
        <c:axId val="271219631"/>
        <c:axId val="271212911"/>
      </c:barChart>
      <c:catAx>
        <c:axId val="2712196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1212911"/>
        <c:crosses val="autoZero"/>
        <c:auto val="1"/>
        <c:lblAlgn val="ctr"/>
        <c:lblOffset val="100"/>
        <c:noMultiLvlLbl val="0"/>
      </c:catAx>
      <c:valAx>
        <c:axId val="27121291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12196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DATA 2 ON.xlsx]employee_data (2) ON!PivotTable1</c:name>
    <c:fmtId val="-1"/>
  </c:pivotSource>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'employee_data (2) ON'!$B$3:$B$4</c:f>
              <c:strCache>
                <c:ptCount val="1"/>
                <c:pt idx="0">
                  <c:v>Exceeds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c:ext xmlns:c16="http://schemas.microsoft.com/office/drawing/2014/chart" uri="{C3380CC4-5D6E-409C-BE32-E72D297353CC}">
              <c16:uniqueId val="{00000014-4749-45DB-9B60-26BB76A1CC45}"/>
            </c:ext>
          </c:extLst>
        </c:ser>
        <c:ser>
          <c:idx val="1"/>
          <c:order val="1"/>
          <c:tx>
            <c:strRef>
              <c:f>'employee_data (2) ON'!$C$3:$C$4</c:f>
              <c:strCache>
                <c:ptCount val="1"/>
                <c:pt idx="0">
                  <c:v>Fully Meets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6-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8-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A-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C-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E-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0-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2-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4-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6-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8-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6-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8-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A-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C-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E-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0-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2-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4-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6-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8-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c:ext xmlns:c16="http://schemas.microsoft.com/office/drawing/2014/chart" uri="{C3380CC4-5D6E-409C-BE32-E72D297353CC}">
              <c16:uniqueId val="{00000029-4749-45DB-9B60-26BB76A1CC45}"/>
            </c:ext>
          </c:extLst>
        </c:ser>
        <c:ser>
          <c:idx val="2"/>
          <c:order val="2"/>
          <c:tx>
            <c:strRef>
              <c:f>'employee_data (2) ON'!$D$3:$D$4</c:f>
              <c:strCache>
                <c:ptCount val="1"/>
                <c:pt idx="0">
                  <c:v>Needs Improvement</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B-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D-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F-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1-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3-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5-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7-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9-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B-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D-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B-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D-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F-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1-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3-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5-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7-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9-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B-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D-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c:ext xmlns:c16="http://schemas.microsoft.com/office/drawing/2014/chart" uri="{C3380CC4-5D6E-409C-BE32-E72D297353CC}">
              <c16:uniqueId val="{0000003E-4749-45DB-9B60-26BB76A1CC45}"/>
            </c:ext>
          </c:extLst>
        </c:ser>
        <c:ser>
          <c:idx val="3"/>
          <c:order val="3"/>
          <c:tx>
            <c:strRef>
              <c:f>'employee_data (2) ON'!$E$3:$E$4</c:f>
              <c:strCache>
                <c:ptCount val="1"/>
                <c:pt idx="0">
                  <c:v>PIP</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0-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2-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4-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6-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8-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A-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C-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E-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50-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52-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0-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2-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4-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6-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8-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A-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C-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E-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50-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52-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c:ext xmlns:c16="http://schemas.microsoft.com/office/drawing/2014/chart" uri="{C3380CC4-5D6E-409C-BE32-E72D297353CC}">
              <c16:uniqueId val="{00000053-4749-45DB-9B60-26BB76A1CC45}"/>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9/9/2024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269577"/>
            <a:ext cx="6327648" cy="2048390"/>
          </a:xfrm>
        </p:spPr>
        <p:txBody>
          <a:bodyPr/>
          <a:lstStyle/>
          <a:p>
            <a:r>
              <a:rPr lang="en-US" b="1" dirty="0">
                <a:solidFill>
                  <a:schemeClr val="bg2">
                    <a:lumMod val="90000"/>
                  </a:schemeClr>
                </a:solidFill>
                <a:latin typeface="Times New Roman" panose="02020603050405020304" pitchFamily="18" charset="0"/>
                <a:cs typeface="Times New Roman" panose="02020603050405020304" pitchFamily="18" charset="0"/>
              </a:rPr>
              <a:t>Employee Data Analysis using Excel</a:t>
            </a:r>
            <a:r>
              <a:rPr lang="en-US" b="1" i="0" dirty="0">
                <a:solidFill>
                  <a:schemeClr val="bg2">
                    <a:lumMod val="90000"/>
                  </a:schemeClr>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lang="en-US" dirty="0"/>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2969167"/>
            <a:ext cx="5321808" cy="2425792"/>
          </a:xfrm>
        </p:spPr>
        <p:txBody>
          <a:bodyPr anchor="t">
            <a:normAutofit fontScale="62500" lnSpcReduction="20000"/>
          </a:bodyPr>
          <a:lstStyle/>
          <a:p>
            <a:pPr algn="just"/>
            <a:r>
              <a:rPr lang="en-US" dirty="0">
                <a:latin typeface="Times New Roman" panose="02020603050405020304" pitchFamily="18" charset="0"/>
                <a:cs typeface="Times New Roman" panose="02020603050405020304" pitchFamily="18" charset="0"/>
              </a:rPr>
              <a:t>STUDENT NAME    :   KAVIYA R</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REGISTER NO         :   312215981/ asunm1621312215981</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DEPARTMENT        :   BCOM (GENERAL)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COLLEGE               :   SHRI SHANKARLAL SUNDARBAI JAIN COLLEGE FOR WOMEN</a:t>
            </a:r>
            <a:endParaRPr lang="en-IN" dirty="0">
              <a:latin typeface="Times New Roman" panose="02020603050405020304" pitchFamily="18" charset="0"/>
              <a:cs typeface="Times New Roman" panose="02020603050405020304" pitchFamily="18" charset="0"/>
            </a:endParaRPr>
          </a:p>
          <a:p>
            <a:pPr algn="just"/>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2019620" y="2683785"/>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5961" y="2541095"/>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70915A-26C6-1139-1F3E-A342B4536B8E}"/>
              </a:ext>
            </a:extLst>
          </p:cNvPr>
          <p:cNvSpPr>
            <a:spLocks noGrp="1"/>
          </p:cNvSpPr>
          <p:nvPr>
            <p:ph type="title"/>
          </p:nvPr>
        </p:nvSpPr>
        <p:spPr>
          <a:xfrm>
            <a:off x="483326" y="1408176"/>
            <a:ext cx="3841786" cy="4014216"/>
          </a:xfrm>
        </p:spPr>
        <p:txBody>
          <a:bodyPr/>
          <a:lstStyle/>
          <a:p>
            <a:r>
              <a:rPr lang="en-US" dirty="0"/>
              <a:t>MODELLING</a:t>
            </a:r>
            <a:endParaRPr lang="en-IN" dirty="0"/>
          </a:p>
        </p:txBody>
      </p:sp>
      <p:sp>
        <p:nvSpPr>
          <p:cNvPr id="11" name="Content Placeholder 10">
            <a:extLst>
              <a:ext uri="{FF2B5EF4-FFF2-40B4-BE49-F238E27FC236}">
                <a16:creationId xmlns:a16="http://schemas.microsoft.com/office/drawing/2014/main" id="{750A971F-0484-AFF2-6299-E70F0FEAC9F1}"/>
              </a:ext>
            </a:extLst>
          </p:cNvPr>
          <p:cNvSpPr>
            <a:spLocks noGrp="1"/>
          </p:cNvSpPr>
          <p:nvPr>
            <p:ph sz="quarter" idx="12"/>
          </p:nvPr>
        </p:nvSpPr>
        <p:spPr>
          <a:xfrm>
            <a:off x="5724144" y="261257"/>
            <a:ext cx="5696712" cy="5930537"/>
          </a:xfrm>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Given Data collection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Features collection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cleaning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Technique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Performance level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Slicer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Graphs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title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elements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a:p>
            <a:pPr marL="0" indent="0">
              <a:buNone/>
            </a:pPr>
            <a:endParaRPr lang="en-IN" dirty="0"/>
          </a:p>
        </p:txBody>
      </p:sp>
      <p:sp>
        <p:nvSpPr>
          <p:cNvPr id="5" name="Footer Placeholder 4">
            <a:extLst>
              <a:ext uri="{FF2B5EF4-FFF2-40B4-BE49-F238E27FC236}">
                <a16:creationId xmlns:a16="http://schemas.microsoft.com/office/drawing/2014/main" id="{6F637662-76E0-795F-8D91-EA8E81CEE632}"/>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A1D0B62-CAEF-1A61-7459-57EBA764E80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56157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1D9B7F-92C3-1B0F-F479-1ABBEAE93A9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id="{C99FD03D-3FF5-F917-BB2A-5F5C1E6CFEF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25AE262-3DED-F261-EE90-C2862C60B81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graphicFrame>
        <p:nvGraphicFramePr>
          <p:cNvPr id="2" name="Chart 1">
            <a:extLst>
              <a:ext uri="{FF2B5EF4-FFF2-40B4-BE49-F238E27FC236}">
                <a16:creationId xmlns:a16="http://schemas.microsoft.com/office/drawing/2014/main" id="{AB3F885E-1943-D38E-E35E-DF786695E02A}"/>
              </a:ext>
            </a:extLst>
          </p:cNvPr>
          <p:cNvGraphicFramePr>
            <a:graphicFrameLocks/>
          </p:cNvGraphicFramePr>
          <p:nvPr>
            <p:extLst>
              <p:ext uri="{D42A27DB-BD31-4B8C-83A1-F6EECF244321}">
                <p14:modId xmlns:p14="http://schemas.microsoft.com/office/powerpoint/2010/main" val="2932609953"/>
              </p:ext>
            </p:extLst>
          </p:nvPr>
        </p:nvGraphicFramePr>
        <p:xfrm>
          <a:off x="1533525" y="2181225"/>
          <a:ext cx="8829675" cy="3832479"/>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6">
            <a:extLst>
              <a:ext uri="{FF2B5EF4-FFF2-40B4-BE49-F238E27FC236}">
                <a16:creationId xmlns:a16="http://schemas.microsoft.com/office/drawing/2014/main" id="{FF8E9ACF-5438-0956-7960-4A95DA4E822F}"/>
              </a:ext>
            </a:extLst>
          </p:cNvPr>
          <p:cNvSpPr>
            <a:spLocks noGrp="1"/>
          </p:cNvSpPr>
          <p:nvPr>
            <p:ph sz="quarter" idx="13"/>
          </p:nvPr>
        </p:nvSpPr>
        <p:spPr>
          <a:xfrm flipV="1">
            <a:off x="841248" y="6163056"/>
            <a:ext cx="10515600" cy="193294"/>
          </a:xfrm>
        </p:spPr>
        <p:txBody>
          <a:bodyPr>
            <a:normAutofit fontScale="32500" lnSpcReduction="20000"/>
          </a:bodyPr>
          <a:lstStyle/>
          <a:p>
            <a:endParaRPr lang="en-IN" dirty="0"/>
          </a:p>
        </p:txBody>
      </p:sp>
    </p:spTree>
    <p:extLst>
      <p:ext uri="{BB962C8B-B14F-4D97-AF65-F5344CB8AC3E}">
        <p14:creationId xmlns:p14="http://schemas.microsoft.com/office/powerpoint/2010/main" val="16526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2D4B-4155-22AB-A90C-E4116BBC02B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id="{A3E28F09-63F8-9330-98DC-962A23CCA7A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44B9278-5F78-A01A-235B-AD1AAEB3A193}"/>
              </a:ext>
            </a:extLst>
          </p:cNvPr>
          <p:cNvSpPr>
            <a:spLocks noGrp="1"/>
          </p:cNvSpPr>
          <p:nvPr>
            <p:ph type="sldNum" sz="quarter" idx="11"/>
          </p:nvPr>
        </p:nvSpPr>
        <p:spPr/>
        <p:txBody>
          <a:bodyPr/>
          <a:lstStyle/>
          <a:p>
            <a:fld id="{294A09A9-5501-47C1-A89A-A340965A2BE2}" type="slidenum">
              <a:rPr lang="en-US" smtClean="0"/>
              <a:pPr/>
              <a:t>12</a:t>
            </a:fld>
            <a:endParaRPr lang="en-US" dirty="0"/>
          </a:p>
        </p:txBody>
      </p:sp>
      <p:graphicFrame>
        <p:nvGraphicFramePr>
          <p:cNvPr id="6" name="Content Placeholder 5">
            <a:extLst>
              <a:ext uri="{FF2B5EF4-FFF2-40B4-BE49-F238E27FC236}">
                <a16:creationId xmlns:a16="http://schemas.microsoft.com/office/drawing/2014/main" id="{8CB9B16D-50ED-8BFD-001A-6CF442B61956}"/>
              </a:ext>
            </a:extLst>
          </p:cNvPr>
          <p:cNvGraphicFramePr>
            <a:graphicFrameLocks noGrp="1"/>
          </p:cNvGraphicFramePr>
          <p:nvPr>
            <p:ph sz="quarter" idx="13"/>
            <p:extLst>
              <p:ext uri="{D42A27DB-BD31-4B8C-83A1-F6EECF244321}">
                <p14:modId xmlns:p14="http://schemas.microsoft.com/office/powerpoint/2010/main" val="1493819809"/>
              </p:ext>
            </p:extLst>
          </p:nvPr>
        </p:nvGraphicFramePr>
        <p:xfrm>
          <a:off x="841375" y="2770188"/>
          <a:ext cx="10515600" cy="33924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996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D065C-AF35-7EB3-FAD9-9611CF69478E}"/>
              </a:ext>
            </a:extLst>
          </p:cNvPr>
          <p:cNvSpPr>
            <a:spLocks noGrp="1"/>
          </p:cNvSpPr>
          <p:nvPr>
            <p:ph type="title"/>
          </p:nvPr>
        </p:nvSpPr>
        <p:spPr>
          <a:xfrm>
            <a:off x="404949" y="1408176"/>
            <a:ext cx="4167051" cy="4014216"/>
          </a:xfrm>
        </p:spPr>
        <p:txBody>
          <a:bodyPr/>
          <a:lstStyle/>
          <a:p>
            <a:r>
              <a:rPr lang="en-US" dirty="0"/>
              <a:t>CONCLUSION</a:t>
            </a:r>
            <a:endParaRPr lang="en-IN" dirty="0"/>
          </a:p>
        </p:txBody>
      </p:sp>
      <p:sp>
        <p:nvSpPr>
          <p:cNvPr id="7" name="Content Placeholder 6">
            <a:extLst>
              <a:ext uri="{FF2B5EF4-FFF2-40B4-BE49-F238E27FC236}">
                <a16:creationId xmlns:a16="http://schemas.microsoft.com/office/drawing/2014/main" id="{0C2FDF1D-48DA-C522-190A-7E9F9554FB03}"/>
              </a:ext>
            </a:extLst>
          </p:cNvPr>
          <p:cNvSpPr>
            <a:spLocks noGrp="1"/>
          </p:cNvSpPr>
          <p:nvPr>
            <p:ph sz="quarter" idx="12"/>
          </p:nvPr>
        </p:nvSpPr>
        <p:spPr>
          <a:xfrm>
            <a:off x="5724144" y="1408176"/>
            <a:ext cx="5696712" cy="5342709"/>
          </a:xfrm>
        </p:spPr>
        <p:txBody>
          <a:bodyPr/>
          <a:lstStyle/>
          <a:p>
            <a:r>
              <a:rPr lang="en-US" dirty="0">
                <a:latin typeface="Times New Roman" panose="02020603050405020304" pitchFamily="18" charset="0"/>
                <a:cs typeface="Times New Roman" panose="02020603050405020304" pitchFamily="18" charset="0"/>
              </a:rPr>
              <a:t>In conclusion, the use of </a:t>
            </a:r>
            <a:r>
              <a:rPr lang="en-US" b="1" dirty="0">
                <a:latin typeface="Times New Roman" panose="02020603050405020304" pitchFamily="18" charset="0"/>
                <a:cs typeface="Times New Roman" panose="02020603050405020304" pitchFamily="18" charset="0"/>
              </a:rPr>
              <a:t>Excel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PowerPoint</a:t>
            </a:r>
            <a:r>
              <a:rPr lang="en-US" dirty="0">
                <a:latin typeface="Times New Roman" panose="02020603050405020304" pitchFamily="18" charset="0"/>
                <a:cs typeface="Times New Roman" panose="02020603050405020304" pitchFamily="18" charset="0"/>
              </a:rPr>
              <a:t> for employee data analysis proves to be highly effective for visualizing and presenting key insights. Excel allows for efficient data manipulation, statistical analysis, and visualization through charts, pivot tables, and formulas, making it a powerful tool for exploring employee data and identifying trends. PowerPoint complements this by providing a platform to present the results in a clear, organized, and visually appealing manner</a:t>
            </a:r>
            <a:r>
              <a:rPr lang="en-US" dirty="0"/>
              <a:t>.</a:t>
            </a:r>
            <a:endParaRPr lang="en-IN" dirty="0"/>
          </a:p>
        </p:txBody>
      </p:sp>
      <p:sp>
        <p:nvSpPr>
          <p:cNvPr id="4" name="Footer Placeholder 3">
            <a:extLst>
              <a:ext uri="{FF2B5EF4-FFF2-40B4-BE49-F238E27FC236}">
                <a16:creationId xmlns:a16="http://schemas.microsoft.com/office/drawing/2014/main" id="{7A60B370-4B87-4CD8-A01B-665979B39AF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558FDAE-A30B-F9F0-7FC8-F068AFB930C7}"/>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49625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r>
              <a:rPr lang="en-US" dirty="0"/>
              <a:t>***</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nchor="t"/>
          <a:lstStyle/>
          <a:p>
            <a:r>
              <a:rPr lang="en-US" sz="4800" dirty="0">
                <a:solidFill>
                  <a:schemeClr val="bg1">
                    <a:lumMod val="95000"/>
                  </a:schemeClr>
                </a:solidFill>
              </a:rPr>
              <a:t> </a:t>
            </a:r>
            <a:r>
              <a:rPr lang="en-IN" sz="4800" b="1" dirty="0">
                <a:solidFill>
                  <a:schemeClr val="bg1">
                    <a:lumMod val="95000"/>
                  </a:schemeClr>
                </a:solidFill>
              </a:rPr>
              <a:t>PROJECT</a:t>
            </a:r>
            <a:r>
              <a:rPr lang="en-IN" sz="4800" b="1" spc="-85" dirty="0"/>
              <a:t> </a:t>
            </a:r>
            <a:r>
              <a:rPr lang="en-IN" sz="4800" b="1" spc="5" dirty="0"/>
              <a:t>TITLE</a:t>
            </a:r>
            <a:br>
              <a:rPr lang="en-IN" sz="4800" b="1" spc="5" dirty="0"/>
            </a:br>
            <a:r>
              <a:rPr lang="en-US" sz="4800" dirty="0">
                <a:solidFill>
                  <a:schemeClr val="bg1">
                    <a:lumMod val="95000"/>
                  </a:schemeClr>
                </a:solidFill>
                <a:latin typeface="Times New Roman" panose="02020603050405020304" pitchFamily="18" charset="0"/>
                <a:cs typeface="Times New Roman" panose="02020603050405020304" pitchFamily="18" charset="0"/>
              </a:rPr>
              <a:t>Employee Performance Analysis using Excel</a:t>
            </a:r>
            <a:br>
              <a:rPr lang="en-IN" sz="4800" dirty="0">
                <a:solidFill>
                  <a:schemeClr val="bg1">
                    <a:lumMod val="95000"/>
                  </a:schemeClr>
                </a:solidFill>
                <a:latin typeface="Times New Roman" panose="02020603050405020304" pitchFamily="18" charset="0"/>
                <a:cs typeface="Times New Roman" panose="02020603050405020304" pitchFamily="18" charset="0"/>
              </a:rPr>
            </a:br>
            <a:endParaRPr lang="en-US" dirty="0">
              <a:solidFill>
                <a:schemeClr val="bg1">
                  <a:lumMod val="95000"/>
                </a:schemeClr>
              </a:solidFill>
            </a:endParaRP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925465"/>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5849112" y="2886891"/>
            <a:ext cx="5385816" cy="3291840"/>
          </a:xfrm>
        </p:spPr>
        <p:txBody>
          <a:bodyPr vert="horz" lIns="91440" tIns="45720" rIns="91440" bIns="45720" rtlCol="0" anchor="t">
            <a:normAutofit fontScale="77500" lnSpcReduction="20000"/>
          </a:bodyPr>
          <a:lstStyle/>
          <a:p>
            <a:r>
              <a:rPr lang="en-US" dirty="0"/>
              <a:t> </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400" dirty="0">
                <a:solidFill>
                  <a:srgbClr val="0D0D0D"/>
                </a:solidFill>
                <a:latin typeface="Times New Roman" panose="02020603050405020304" pitchFamily="18" charset="0"/>
                <a:cs typeface="Times New Roman" panose="02020603050405020304" pitchFamily="18" charset="0"/>
              </a:rPr>
              <a:t>Dataset Description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Results and </a:t>
            </a:r>
            <a:r>
              <a:rPr lang="en-US" sz="2400" dirty="0">
                <a:solidFill>
                  <a:srgbClr val="0D0D0D"/>
                </a:solidFill>
                <a:latin typeface="Times New Roman" panose="02020603050405020304" pitchFamily="18" charset="0"/>
                <a:cs typeface="Times New Roman" panose="02020603050405020304" pitchFamily="18" charset="0"/>
              </a:rPr>
              <a:t>Discussion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Conclusion</a:t>
            </a:r>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3</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noFill/>
        </p:spPr>
        <p:txBody>
          <a:bodyPr>
            <a:noAutofit/>
          </a:bodyPr>
          <a:lstStyle/>
          <a:p>
            <a:r>
              <a:rPr lang="en-IN" sz="3200" b="1" dirty="0"/>
              <a:t>PROBLEM STATEMENT</a:t>
            </a:r>
            <a:endParaRPr lang="en-US" sz="3200" dirty="0"/>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t="24" b="24"/>
          <a:stretch/>
        </p:blipFill>
        <p:spPr>
          <a:solidFill>
            <a:schemeClr val="bg1">
              <a:lumMod val="95000"/>
            </a:schemeClr>
          </a:solidFill>
        </p:spPr>
      </p:pic>
      <p:sp>
        <p:nvSpPr>
          <p:cNvPr id="3" name="Subtitle 2">
            <a:extLst>
              <a:ext uri="{FF2B5EF4-FFF2-40B4-BE49-F238E27FC236}">
                <a16:creationId xmlns:a16="http://schemas.microsoft.com/office/drawing/2014/main" id="{72446868-83F0-CEEF-5E60-6D55C93B523F}"/>
              </a:ext>
            </a:extLst>
          </p:cNvPr>
          <p:cNvSpPr>
            <a:spLocks noGrp="1"/>
          </p:cNvSpPr>
          <p:nvPr>
            <p:ph sz="quarter" idx="12"/>
          </p:nvPr>
        </p:nvSpPr>
        <p:spPr>
          <a:xfrm>
            <a:off x="5193792" y="3056709"/>
            <a:ext cx="6419088" cy="3344091"/>
          </a:xfrm>
          <a:noFill/>
        </p:spPr>
        <p:txBody>
          <a:bodyPr>
            <a:normAutofit lnSpcReduction="10000"/>
          </a:bodyPr>
          <a:lstStyle/>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Analyzing employee data can help identify top performers and those who may need more motivation or help with performance. </a:t>
            </a:r>
          </a:p>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productivity: Tracking attendance can help identify trends and patterns that can lead to improved productivity. </a:t>
            </a:r>
          </a:p>
          <a:p>
            <a:pPr algn="just">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performance: Employees who feel valued are more motivated to perform well.      </a:t>
            </a:r>
          </a:p>
          <a:p>
            <a:pPr algn="just"/>
            <a:endParaRPr lang="en-US" dirty="0"/>
          </a:p>
        </p:txBody>
      </p:sp>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797450"/>
            <a:ext cx="5696712" cy="3758184"/>
          </a:xfrm>
          <a:noFill/>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 The goal of this project is to analyze employee data to gain insights into workforce demographics, performance, attrition, and other key metrics. By conducting an in-depth analysis, the project aims to support data-driven decision-making for human resources (HR) and organizational development, improve employee retention strategies, and optimize workforce management</a:t>
            </a:r>
            <a:r>
              <a:rPr lang="en-US" dirty="0"/>
              <a:t>.</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 WHO ARE THE END USERS</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932688" y="2403565"/>
            <a:ext cx="4864608" cy="3971109"/>
          </a:xfrm>
        </p:spPr>
        <p:txBody>
          <a:bodyPr>
            <a:normAutofit/>
          </a:bodyPr>
          <a:lstStyle/>
          <a:p>
            <a:r>
              <a:rPr lang="en-US" sz="2000" b="1" dirty="0">
                <a:latin typeface="Times New Roman" panose="02020603050405020304" pitchFamily="18" charset="0"/>
                <a:cs typeface="Times New Roman" panose="02020603050405020304" pitchFamily="18" charset="0"/>
              </a:rPr>
              <a:t>Human Resources (HR)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HR teams are responsible for managing recruitment, employee engagement, retention, and overall workforce planning.</a:t>
            </a:r>
          </a:p>
          <a:p>
            <a:r>
              <a:rPr lang="en-US" sz="2000" b="1" dirty="0">
                <a:latin typeface="Times New Roman" panose="02020603050405020304" pitchFamily="18" charset="0"/>
                <a:cs typeface="Times New Roman" panose="02020603050405020304" pitchFamily="18" charset="0"/>
              </a:rPr>
              <a:t>Senior Leadership and Executives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This group includes the CEO, COO, and other executives responsible for setting organizational strategy and ensuring business success.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a:xfrm>
            <a:off x="6684264" y="2246811"/>
            <a:ext cx="4864608" cy="4127863"/>
          </a:xfrm>
        </p:spPr>
        <p:txBody>
          <a:bodyPr/>
          <a:lstStyle/>
          <a:p>
            <a:r>
              <a:rPr lang="en-US" sz="2000" b="1" dirty="0">
                <a:latin typeface="Times New Roman" panose="02020603050405020304" pitchFamily="18" charset="0"/>
                <a:cs typeface="Times New Roman" panose="02020603050405020304" pitchFamily="18" charset="0"/>
              </a:rPr>
              <a:t>Managers and Team Leads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Managers oversee specific teams and are responsible for performance management, team growth, and operational efficiency.</a:t>
            </a:r>
          </a:p>
          <a:p>
            <a:r>
              <a:rPr lang="en-US" sz="2000" b="1" dirty="0">
                <a:latin typeface="Times New Roman" panose="02020603050405020304" pitchFamily="18" charset="0"/>
                <a:cs typeface="Times New Roman" panose="02020603050405020304" pitchFamily="18" charset="0"/>
              </a:rPr>
              <a:t>Finance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The finance team manages budgeting, payroll, and financial planning for compensation and benefits.</a:t>
            </a:r>
          </a:p>
          <a:p>
            <a:endParaRPr lang="en-US"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nchor="t"/>
          <a:lstStyle/>
          <a:p>
            <a:r>
              <a:rPr lang="en-US" sz="3600" dirty="0"/>
              <a:t>OUR SOLUTION AND ITS VALUE PROPOSITION</a:t>
            </a:r>
          </a:p>
        </p:txBody>
      </p:sp>
      <p:sp>
        <p:nvSpPr>
          <p:cNvPr id="10" name="Content Placeholder 9">
            <a:extLst>
              <a:ext uri="{FF2B5EF4-FFF2-40B4-BE49-F238E27FC236}">
                <a16:creationId xmlns:a16="http://schemas.microsoft.com/office/drawing/2014/main" id="{ED45388B-F6C6-3BAE-BC81-AD233BEC8586}"/>
              </a:ext>
            </a:extLst>
          </p:cNvPr>
          <p:cNvSpPr>
            <a:spLocks noGrp="1"/>
          </p:cNvSpPr>
          <p:nvPr>
            <p:ph sz="quarter" idx="12"/>
          </p:nvPr>
        </p:nvSpPr>
        <p:spPr>
          <a:xfrm>
            <a:off x="932688" y="685800"/>
            <a:ext cx="5276088" cy="1563624"/>
          </a:xfrm>
        </p:spPr>
        <p:txBody>
          <a:bodyPr/>
          <a:lstStyle/>
          <a:p>
            <a:pPr marL="0" indent="0">
              <a:buNone/>
            </a:pPr>
            <a:r>
              <a:rPr lang="en-US" dirty="0"/>
              <a:t> </a:t>
            </a:r>
          </a:p>
          <a:p>
            <a:endParaRPr lang="en-US" dirty="0"/>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932688" y="1408176"/>
            <a:ext cx="5276088" cy="3483864"/>
          </a:xfrm>
        </p:spPr>
        <p:txBody>
          <a:bodyPr/>
          <a:lstStyle/>
          <a:p>
            <a:r>
              <a:rPr lang="en-US" dirty="0"/>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Filtering- Missing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Conditional formatting – Blank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 - Summary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 Data visualization</a:t>
            </a:r>
            <a:endParaRPr lang="en-IN" dirty="0">
              <a:latin typeface="Times New Roman" panose="02020603050405020304" pitchFamily="18" charset="0"/>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51239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p:txBody>
          <a:bodyPr/>
          <a:lstStyle/>
          <a:p>
            <a:r>
              <a:rPr lang="en-US" dirty="0"/>
              <a:t>Speaking impact</a:t>
            </a:r>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932688" y="685799"/>
            <a:ext cx="5276088" cy="4970417"/>
          </a:xfrm>
        </p:spPr>
        <p:txBody>
          <a:bodyPr/>
          <a:lstStyle/>
          <a:p>
            <a:pPr marL="285750" indent="-285750" algn="just">
              <a:buFont typeface="Wingdings" panose="05000000000000000000" pitchFamily="2" charset="2"/>
              <a:buChar char="v"/>
            </a:pPr>
            <a:r>
              <a:rPr lang="en-US" dirty="0"/>
              <a:t> </a:t>
            </a:r>
            <a:r>
              <a:rPr lang="en-IN" sz="2400" dirty="0">
                <a:latin typeface="Times New Roman" panose="02020603050405020304" pitchFamily="18" charset="0"/>
                <a:cs typeface="Times New Roman" panose="02020603050405020304" pitchFamily="18" charset="0"/>
              </a:rPr>
              <a:t>EMPLOYEE – GIVEN DATA</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26-FEATURES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9-FEATURES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EMP-ID-NUMBER</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NAME-TEXT</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TYPE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PERFORMANCE LEVEL</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GENDER-MALE FEMALE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RATING- NUMERICAL VALUE</a:t>
            </a:r>
            <a:endParaRPr lang="en-US" dirty="0">
              <a:latin typeface="Times New Roman" panose="02020603050405020304" pitchFamily="18" charset="0"/>
              <a:cs typeface="Times New Roman" panose="02020603050405020304" pitchFamily="18" charset="0"/>
            </a:endParaRPr>
          </a:p>
          <a:p>
            <a:endParaRPr lang="en-US" dirty="0"/>
          </a:p>
        </p:txBody>
      </p:sp>
      <p:pic>
        <p:nvPicPr>
          <p:cNvPr id="8" name="Picture Placeholder 7" descr="nshc&#10;">
            <a:extLst>
              <a:ext uri="{FF2B5EF4-FFF2-40B4-BE49-F238E27FC236}">
                <a16:creationId xmlns:a16="http://schemas.microsoft.com/office/drawing/2014/main" id="{A30CECCA-DB43-3EBC-1ED9-4E7CD74EE3E3}"/>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p:blipFill>
        <p:spPr>
          <a:xfrm>
            <a:off x="7359396" y="0"/>
            <a:ext cx="4876800" cy="6858000"/>
          </a:xfrm>
        </p:spPr>
      </p:pic>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TextBox 4">
            <a:extLst>
              <a:ext uri="{FF2B5EF4-FFF2-40B4-BE49-F238E27FC236}">
                <a16:creationId xmlns:a16="http://schemas.microsoft.com/office/drawing/2014/main" id="{15F3A7E5-CF45-E20B-AE9A-155E62BE09F7}"/>
              </a:ext>
            </a:extLst>
          </p:cNvPr>
          <p:cNvSpPr txBox="1"/>
          <p:nvPr/>
        </p:nvSpPr>
        <p:spPr>
          <a:xfrm>
            <a:off x="7746274" y="2064758"/>
            <a:ext cx="3982865" cy="14465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DATASET DISCRIPTION </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2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dirty="0"/>
              <a:t> </a:t>
            </a:r>
            <a:r>
              <a:rPr lang="en-US" sz="4400" spc="15" dirty="0"/>
              <a:t>THE</a:t>
            </a:r>
            <a:r>
              <a:rPr lang="en-US" sz="4400" spc="20" dirty="0"/>
              <a:t> "</a:t>
            </a:r>
            <a:r>
              <a:rPr lang="en-US" sz="4400" spc="10" dirty="0"/>
              <a:t>WOW"</a:t>
            </a:r>
            <a:r>
              <a:rPr lang="en-US" sz="4400" spc="85" dirty="0"/>
              <a:t> </a:t>
            </a:r>
            <a:r>
              <a:rPr lang="en-US" sz="4400" spc="10" dirty="0"/>
              <a:t>IN</a:t>
            </a:r>
            <a:r>
              <a:rPr lang="en-US" sz="4400" spc="-5" dirty="0"/>
              <a:t> </a:t>
            </a:r>
            <a:r>
              <a:rPr lang="en-US" sz="4400" spc="15" dirty="0"/>
              <a:t>OUR</a:t>
            </a:r>
            <a:r>
              <a:rPr lang="en-US" sz="4400" spc="-10" dirty="0"/>
              <a:t> </a:t>
            </a:r>
            <a:r>
              <a:rPr lang="en-US" sz="4400" spc="20" dirty="0"/>
              <a:t>SOLUTION</a:t>
            </a:r>
            <a:endParaRPr lang="en-US" dirty="0"/>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9703308" cy="3739896"/>
          </a:xfrm>
        </p:spPr>
        <p:txBody>
          <a:bodyPr/>
          <a:lstStyle/>
          <a:p>
            <a:r>
              <a:rPr lang="en-IN" dirty="0">
                <a:latin typeface="Times New Roman" panose="02020603050405020304" pitchFamily="18" charset="0"/>
                <a:cs typeface="Times New Roman" panose="02020603050405020304" pitchFamily="18" charset="0"/>
              </a:rPr>
              <a:t>PERFORMANCE LEVEL </a:t>
            </a:r>
            <a:r>
              <a:rPr lang="en-IN" dirty="0">
                <a:solidFill>
                  <a:schemeClr val="tx2">
                    <a:lumMod val="50000"/>
                  </a:schemeClr>
                </a:solidFill>
                <a:latin typeface="Times New Roman" panose="02020603050405020304" pitchFamily="18" charset="0"/>
                <a:cs typeface="Times New Roman" panose="02020603050405020304" pitchFamily="18" charset="0"/>
              </a:rPr>
              <a:t>= IFS(Z8&gt;+5,”VERY HIGH”,Z8&gt;=4,”HIGH”,Z8&gt;=3,”MED”,TRUE,”LOW”)</a:t>
            </a:r>
            <a:r>
              <a:rPr lang="en-US" dirty="0">
                <a:solidFill>
                  <a:schemeClr val="tx2">
                    <a:lumMod val="50000"/>
                  </a:schemeClr>
                </a:solidFill>
                <a:latin typeface="Times New Roman" panose="02020603050405020304" pitchFamily="18" charset="0"/>
                <a:cs typeface="Times New Roman" panose="02020603050405020304" pitchFamily="18" charset="0"/>
              </a:rPr>
              <a:t> </a:t>
            </a:r>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r>
              <a:rPr lang="en-US" dirty="0"/>
              <a:t> </a:t>
            </a:r>
          </a:p>
          <a:p>
            <a:endParaRPr lang="en-US" dirty="0"/>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11748165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{2D94A767-2012-4F93-95BD-4C57E1ACB04A}tf56410444_win32</Template>
  <TotalTime>96</TotalTime>
  <Words>523</Words>
  <Application>Microsoft Office PowerPoint</Application>
  <PresentationFormat>Widescreen</PresentationFormat>
  <Paragraphs>111</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Baskerville Old Face</vt:lpstr>
      <vt:lpstr>Calibri</vt:lpstr>
      <vt:lpstr>Gill Sans Nova Light</vt:lpstr>
      <vt:lpstr>Roboto</vt:lpstr>
      <vt:lpstr>Times New Roman</vt:lpstr>
      <vt:lpstr>Wingdings</vt:lpstr>
      <vt:lpstr>Custom</vt:lpstr>
      <vt:lpstr>Employee Data Analysis using Excel  </vt:lpstr>
      <vt:lpstr> PROJECT TITLE Employee Performance Analysis using Excel </vt:lpstr>
      <vt:lpstr>Agenda</vt:lpstr>
      <vt:lpstr>PROBLEM STATEMENT</vt:lpstr>
      <vt:lpstr>PROJECT OVERVIEW</vt:lpstr>
      <vt:lpstr> WHO ARE THE END USERS</vt:lpstr>
      <vt:lpstr>OUR SOLUTION AND ITS VALUE PROPOSITION</vt:lpstr>
      <vt:lpstr>Speaking impact</vt:lpstr>
      <vt:lpstr> THE "WOW" IN OUR SOLUTION</vt:lpstr>
      <vt:lpstr>MODELLING</vt:lpstr>
      <vt:lpstr>RESULT</vt:lpstr>
      <vt:lpstr>RESULT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  </dc:title>
  <dc:creator>Logeshwari K</dc:creator>
  <cp:lastModifiedBy>kaviya rajan</cp:lastModifiedBy>
  <cp:revision>1</cp:revision>
  <dcterms:created xsi:type="dcterms:W3CDTF">2024-09-07T13:53:32Z</dcterms:created>
  <dcterms:modified xsi:type="dcterms:W3CDTF">2024-09-09T14:39:41Z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